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859E056-4CAB-4360-94FC-3D607B5624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84008"/>
            <a:ext cx="9144000" cy="2387600"/>
          </a:xfrm>
        </p:spPr>
        <p:txBody>
          <a:bodyPr anchor="b"/>
          <a:lstStyle>
            <a:lvl1pPr algn="ctr">
              <a:defRPr sz="6000">
                <a:latin typeface="Noto Sans CJK TC Regular" panose="020B0500000000000000" pitchFamily="34" charset="-120"/>
                <a:ea typeface="Noto Sans CJK TC Regular" panose="020B0500000000000000" pitchFamily="34" charset="-120"/>
              </a:defRPr>
            </a:lvl1pPr>
          </a:lstStyle>
          <a:p>
            <a:r>
              <a:rPr lang="zh-TW" altLang="en-US" dirty="0"/>
              <a:t>以人工智慧技術開發自動配音效系統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845FE9DD-A932-4FC0-A8E4-B6BA70A13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60990"/>
            <a:ext cx="9144000" cy="63163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測試、測試、測試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05E3681-5245-4500-97B0-42709B77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F802CB9-6BF5-488C-BC24-7A6B5A56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4CA03D9-23AF-4E62-ABD2-9F918AE6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9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5BEB42-2346-4A6F-902E-C8E3FE05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696" y="365125"/>
            <a:ext cx="9214104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602034-F5E9-439E-A670-F4721B5A6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E5AEC10-240B-4F01-BFD1-50C976EA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66C6811-765C-44FA-9DBC-F57C2C06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7772E66-8446-4E18-95CE-380D6CFE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0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5593D18-9C8F-4163-A51F-DEF8D05C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37DF054-3C9E-447E-9064-91DAC9A4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B509504-1445-4F45-894C-C1D88A02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CDB6CEE-1B76-4879-9F06-5AE1218A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B2B2E62-48B6-4190-9688-A0EB6272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61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C5BD4AF-7CEE-4C12-BFCB-1C0523EE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0BF9B77-37EA-47BF-8C16-03C6D1C3A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5A4342C2-538A-4472-9A08-AB9D4C5A8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6C8E5EF-CA19-4653-BFD3-733281AC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B8F634D-F2A7-4669-BA00-5BD84B7A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4B2018B-D521-4107-B042-529C8AE5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40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2B166A-FA50-437B-99A5-BA4E732C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EA521F35-E9C6-47E6-B417-F8118CC36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0FAAA351-6F9A-4637-A97C-9939FF9A4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727918F2-DA6F-40CE-9573-9A3F6159F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09FAB6F8-64FB-466C-9B81-2F310065E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C3440A2A-407F-482C-BC3A-62AEB6F9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1F57FBD3-4C9A-4A39-B30C-343C705C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34F4EA4A-5115-4511-983E-D7A1E279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85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9871781-0F3B-4CED-AD69-CA7B47B9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84FDEE0E-5E18-47CE-B3F9-40559CEA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C1DE02D5-4472-48B1-BAEA-CEFE13D6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8690E851-D399-40E1-AD5F-A61227F2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29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408B402-562A-4ADD-986A-98F3EF24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C16E96A-BBEA-4EE8-A222-1D507B28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FC5E70E0-310A-4DF0-8CE9-A88CF536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43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A75B1F-673B-48BF-BB35-1E177701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FF2B247-06C4-4DBF-9A5D-6E21B884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E5BD8DA-50B8-451B-987F-4CABF4FB9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9499562-01CF-4D24-9DFC-820E53AC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2D39B6CA-3A5D-4286-B406-B65CCDB3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3C158E1-9895-4FEF-9BC7-EAF2CB4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4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852B340-57ED-47AC-A30D-473F898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EC38C5B6-F351-4E9C-9DAB-0D0141D7F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3473C74C-A057-4167-B068-66157947F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1FB1D8A-DD08-4F9E-B043-39BB7FAB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C3A8A3B-6DFF-4746-950C-6303F803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4BB78DC-9BDF-4ED1-A51C-EF589757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07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ADEA926-AD54-4987-97E7-4B5FD981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FF819FF2-FC55-4247-8EBE-8D430266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4142A4D-C458-4AC7-BC8B-9ACD844F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D611D3C-7CFA-40FD-9A7B-5AE58438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D713977-2A8A-4670-AD2F-D9038C47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28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6AB2986-17BE-46C5-B78F-0E2C308D9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A8ACCC7C-808D-4C27-919B-91D1404B1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78689A8-0F5B-44E5-B4CA-05759001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37ABCDE-6330-43BA-B7F5-F5F69972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FDBCD1E-36B6-4427-9A41-00CF362D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49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859E056-4CAB-4360-94FC-3D607B5624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84008"/>
            <a:ext cx="9144000" cy="2387600"/>
          </a:xfrm>
        </p:spPr>
        <p:txBody>
          <a:bodyPr anchor="b"/>
          <a:lstStyle>
            <a:lvl1pPr algn="ctr">
              <a:defRPr sz="6000">
                <a:latin typeface="Noto Sans CJK TC Regular" panose="020B0500000000000000" pitchFamily="34" charset="-120"/>
                <a:ea typeface="Noto Sans CJK TC Regular" panose="020B0500000000000000" pitchFamily="34" charset="-120"/>
              </a:defRPr>
            </a:lvl1pPr>
          </a:lstStyle>
          <a:p>
            <a:r>
              <a:rPr lang="zh-TW" altLang="en-US" dirty="0"/>
              <a:t>以人工智慧技術開發自動配音效系統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845FE9DD-A932-4FC0-A8E4-B6BA70A13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60990"/>
            <a:ext cx="9144000" cy="63163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測試、測試、測試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05E3681-5245-4500-97B0-42709B77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F802CB9-6BF5-488C-BC24-7A6B5A56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4CA03D9-23AF-4E62-ABD2-9F918AE6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1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5BEB42-2346-4A6F-902E-C8E3FE05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696" y="365125"/>
            <a:ext cx="9214104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602034-F5E9-439E-A670-F4721B5A6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E5AEC10-240B-4F01-BFD1-50C976EA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66C6811-765C-44FA-9DBC-F57C2C06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7772E66-8446-4E18-95CE-380D6CFE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65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5593D18-9C8F-4163-A51F-DEF8D05C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37DF054-3C9E-447E-9064-91DAC9A4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B509504-1445-4F45-894C-C1D88A02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CDB6CEE-1B76-4879-9F06-5AE1218A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B2B2E62-48B6-4190-9688-A0EB6272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68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C5BD4AF-7CEE-4C12-BFCB-1C0523EE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0BF9B77-37EA-47BF-8C16-03C6D1C3A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5A4342C2-538A-4472-9A08-AB9D4C5A8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6C8E5EF-CA19-4653-BFD3-733281AC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B8F634D-F2A7-4669-BA00-5BD84B7A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4B2018B-D521-4107-B042-529C8AE5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90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2B166A-FA50-437B-99A5-BA4E732C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EA521F35-E9C6-47E6-B417-F8118CC36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0FAAA351-6F9A-4637-A97C-9939FF9A4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727918F2-DA6F-40CE-9573-9A3F6159F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09FAB6F8-64FB-466C-9B81-2F310065E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C3440A2A-407F-482C-BC3A-62AEB6F9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1F57FBD3-4C9A-4A39-B30C-343C705C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34F4EA4A-5115-4511-983E-D7A1E279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95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9871781-0F3B-4CED-AD69-CA7B47B9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84FDEE0E-5E18-47CE-B3F9-40559CEA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C1DE02D5-4472-48B1-BAEA-CEFE13D6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8690E851-D399-40E1-AD5F-A61227F2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1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408B402-562A-4ADD-986A-98F3EF24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C16E96A-BBEA-4EE8-A222-1D507B28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FC5E70E0-310A-4DF0-8CE9-A88CF536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3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A75B1F-673B-48BF-BB35-1E177701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FF2B247-06C4-4DBF-9A5D-6E21B884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E5BD8DA-50B8-451B-987F-4CABF4FB9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9499562-01CF-4D24-9DFC-820E53AC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2D39B6CA-3A5D-4286-B406-B65CCDB3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3C158E1-9895-4FEF-9BC7-EAF2CB4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92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852B340-57ED-47AC-A30D-473F898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EC38C5B6-F351-4E9C-9DAB-0D0141D7F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3473C74C-A057-4167-B068-66157947F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1FB1D8A-DD08-4F9E-B043-39BB7FAB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C3A8A3B-6DFF-4746-950C-6303F803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4BB78DC-9BDF-4ED1-A51C-EF589757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78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ADEA926-AD54-4987-97E7-4B5FD981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FF819FF2-FC55-4247-8EBE-8D430266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4142A4D-C458-4AC7-BC8B-9ACD844F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D611D3C-7CFA-40FD-9A7B-5AE58438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D713977-2A8A-4670-AD2F-D9038C47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18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6AB2986-17BE-46C5-B78F-0E2C308D9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A8ACCC7C-808D-4C27-919B-91D1404B1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78689A8-0F5B-44E5-B4CA-05759001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37ABCDE-6330-43BA-B7F5-F5F69972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FDBCD1E-36B6-4427-9A41-00CF362D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8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189D2EFF-3FED-4679-B83A-3153187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5F1B9D4A-09DC-442F-AACF-0828163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38E3AF9-6B66-40B6-965E-A8C3961DE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7B3A152-D7E5-4FD6-8DB4-1A6D14DBE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739D9B5-5DE2-40CE-B035-AC01D57E7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88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189D2EFF-3FED-4679-B83A-3153187B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5F1B9D4A-09DC-442F-AACF-0828163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38E3AF9-6B66-40B6-965E-A8C3961DE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56B-4A25-4F9E-A033-BCC315785F0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7B3A152-D7E5-4FD6-8DB4-1A6D14DBE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739D9B5-5DE2-40CE-B035-AC01D57E7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4DEB-7E63-4836-9036-EE7AA331380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4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solidFill>
                  <a:prstClr val="black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以人工智慧</a:t>
            </a:r>
            <a:r>
              <a:rPr lang="zh-TW" altLang="en-US" sz="4400" dirty="0" smtClean="0">
                <a:solidFill>
                  <a:prstClr val="black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技術開發</a:t>
            </a:r>
            <a:r>
              <a:rPr lang="zh-TW" altLang="en-US" sz="4400" dirty="0">
                <a:solidFill>
                  <a:prstClr val="black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自動配音效系統</a:t>
            </a:r>
            <a:endParaRPr lang="zh-TW" altLang="en-US" sz="4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prstClr val="black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指導教授</a:t>
            </a:r>
            <a:r>
              <a:rPr lang="zh-TW" altLang="en-US" dirty="0" smtClean="0">
                <a:solidFill>
                  <a:prstClr val="black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：陳麗芬教授</a:t>
            </a:r>
            <a:endParaRPr lang="zh-TW" altLang="en-US" dirty="0">
              <a:solidFill>
                <a:prstClr val="black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r>
              <a:rPr lang="zh-TW" altLang="en-US" dirty="0">
                <a:solidFill>
                  <a:prstClr val="black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指導老師：</a:t>
            </a:r>
            <a:r>
              <a:rPr lang="zh-TW" altLang="en-US" dirty="0" smtClean="0">
                <a:solidFill>
                  <a:prstClr val="black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林淑玲老師</a:t>
            </a:r>
            <a:endParaRPr lang="en-US" altLang="zh-TW" dirty="0" smtClean="0">
              <a:solidFill>
                <a:prstClr val="black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r>
              <a:rPr lang="en-US" altLang="zh-TW" dirty="0" smtClean="0">
                <a:solidFill>
                  <a:prstClr val="black"/>
                </a:solidFill>
                <a:ea typeface="Noto Sans CJK TC Light"/>
              </a:rPr>
              <a:t>227 01 </a:t>
            </a:r>
            <a:r>
              <a:rPr lang="zh-TW" altLang="en-US" dirty="0" smtClean="0">
                <a:solidFill>
                  <a:prstClr val="black"/>
                </a:solidFill>
                <a:ea typeface="Noto Sans CJK TC Light"/>
              </a:rPr>
              <a:t>王</a:t>
            </a:r>
            <a:r>
              <a:rPr lang="zh-TW" altLang="en-US" dirty="0">
                <a:solidFill>
                  <a:prstClr val="black"/>
                </a:solidFill>
                <a:ea typeface="Noto Sans CJK TC Light"/>
              </a:rPr>
              <a:t>勻</a:t>
            </a:r>
            <a:r>
              <a:rPr lang="zh-TW" altLang="en-US" dirty="0" smtClean="0">
                <a:solidFill>
                  <a:prstClr val="black"/>
                </a:solidFill>
                <a:ea typeface="Noto Sans CJK TC Light"/>
              </a:rPr>
              <a:t>、</a:t>
            </a:r>
            <a:r>
              <a:rPr lang="en-US" altLang="zh-TW" dirty="0" smtClean="0">
                <a:solidFill>
                  <a:prstClr val="black"/>
                </a:solidFill>
                <a:ea typeface="Noto Sans CJK TC Light"/>
              </a:rPr>
              <a:t>227 10 </a:t>
            </a:r>
            <a:r>
              <a:rPr lang="zh-TW" altLang="en-US" dirty="0" smtClean="0">
                <a:solidFill>
                  <a:prstClr val="black"/>
                </a:solidFill>
                <a:ea typeface="Noto Sans CJK TC Light"/>
              </a:rPr>
              <a:t>林尚廷、</a:t>
            </a:r>
            <a:r>
              <a:rPr lang="en-US" altLang="zh-TW" dirty="0" smtClean="0">
                <a:solidFill>
                  <a:prstClr val="black"/>
                </a:solidFill>
                <a:ea typeface="Noto Sans CJK TC Light"/>
              </a:rPr>
              <a:t>227 28 </a:t>
            </a:r>
            <a:r>
              <a:rPr lang="zh-TW" altLang="en-US" dirty="0" smtClean="0">
                <a:solidFill>
                  <a:prstClr val="black"/>
                </a:solidFill>
                <a:ea typeface="Noto Sans CJK TC Light"/>
              </a:rPr>
              <a:t>蕭</a:t>
            </a:r>
            <a:r>
              <a:rPr lang="zh-TW" altLang="en-US" dirty="0">
                <a:solidFill>
                  <a:prstClr val="black"/>
                </a:solidFill>
                <a:ea typeface="Noto Sans CJK TC Light"/>
              </a:rPr>
              <a:t>梓</a:t>
            </a:r>
            <a:r>
              <a:rPr lang="zh-TW" altLang="en-US" dirty="0" smtClean="0">
                <a:solidFill>
                  <a:prstClr val="black"/>
                </a:solidFill>
                <a:ea typeface="Noto Sans CJK TC Light"/>
              </a:rPr>
              <a:t>宏</a:t>
            </a:r>
            <a:endParaRPr lang="zh-TW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7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4CA59C2-6369-49DB-A007-2B055015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訓練結果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66B2E42-9CF4-46F7-8203-1B4149C88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1972449"/>
            <a:ext cx="10049774" cy="34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40A82DD-A84A-4D51-BB15-D3ABD18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混淆矩陣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6845ED2-D0BA-4BCC-ADE8-1CEE3811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12" y="1480866"/>
            <a:ext cx="5975480" cy="53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72ACFF3-D67A-4D0F-9DEA-EC911299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模型標記範例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4CD6B81-CD6D-49F4-B0E7-3865AD21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81" y="1492726"/>
            <a:ext cx="9715214" cy="46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13DDF9B2-D572-44C8-B2B2-5181BBF9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dirty="0">
                <a:latin typeface="Noto Sans CJK TC Regular" pitchFamily="34" charset="-120"/>
                <a:ea typeface="Noto Sans CJK TC Regular" pitchFamily="34" charset="-120"/>
                <a:cs typeface="Calibri Light"/>
              </a:rPr>
              <a:t>模型標記範例</a:t>
            </a:r>
            <a:endParaRPr lang="zh-TW" dirty="0">
              <a:latin typeface="Noto Sans CJK TC Regular" pitchFamily="34" charset="-120"/>
              <a:ea typeface="Noto Sans CJK TC Regular" pitchFamily="34" charset="-120"/>
              <a:cs typeface="+mj-lt"/>
            </a:endParaRPr>
          </a:p>
        </p:txBody>
      </p:sp>
      <p:pic>
        <p:nvPicPr>
          <p:cNvPr id="5" name="video2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0913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F321856-7E61-44E0-B873-CB58806B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模型檢討與修正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5DDCB49-E666-42F3-AADD-464C4A74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478"/>
            <a:ext cx="10515600" cy="34388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</a:rPr>
              <a:t>有些片段不應該出現音效，但模型會將它分在最有可能的類別，代表每張圖片都會被配上音效，並不符合預期。因此要設計能處理「其他類別」的機制。</a:t>
            </a:r>
            <a:endParaRPr lang="en-US" altLang="zh-TW" sz="32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</a:rPr>
              <a:t>模型無法非常正確地分出圖片的類別，推測是結構不夠完善抑或少量訓練資料無法應付多變化的圖片。</a:t>
            </a:r>
          </a:p>
        </p:txBody>
      </p:sp>
    </p:spTree>
    <p:extLst>
      <p:ext uri="{BB962C8B-B14F-4D97-AF65-F5344CB8AC3E}">
        <p14:creationId xmlns:p14="http://schemas.microsoft.com/office/powerpoint/2010/main" val="26975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24DEB3-C9CA-43AC-A4AB-F0B03DB8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遷移學習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8C6455A-30CF-403F-B062-7ABE2FDA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" y="2359883"/>
            <a:ext cx="10969925" cy="26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66DACC-AF16-443C-BDA5-37920B54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訓練結果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BDDC13B-AEE3-4A86-8E56-62DC0A0A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7" y="1965439"/>
            <a:ext cx="11185585" cy="36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6C91423-3CD5-4AF2-B61A-15F6906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討論模型表現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73D74FC-634B-4B41-9F2B-79B55725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37" y="1412227"/>
            <a:ext cx="6014497" cy="53320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8E45204-50B1-4B1B-90F1-B136563CF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9" y="1659734"/>
            <a:ext cx="4689540" cy="44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C87DA9B-6B47-46F9-8864-0C3D57F1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695" y="566928"/>
            <a:ext cx="9267371" cy="887358"/>
          </a:xfrm>
        </p:spPr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成果</a:t>
            </a:r>
          </a:p>
        </p:txBody>
      </p:sp>
      <p:pic>
        <p:nvPicPr>
          <p:cNvPr id="5" name="video5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6591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3D7F704-E616-4EB5-94E9-F3294536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未來展望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678675" y="2060812"/>
            <a:ext cx="71104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prstClr val="black"/>
                </a:solidFill>
                <a:latin typeface="Noto Sans CJK TC Regular" pitchFamily="34" charset="-120"/>
                <a:ea typeface="Noto Sans CJK TC Regular" pitchFamily="34" charset="-120"/>
              </a:rPr>
              <a:t>增加音效類別</a:t>
            </a:r>
            <a:endParaRPr lang="en-US" altLang="zh-TW" sz="3600" dirty="0">
              <a:solidFill>
                <a:prstClr val="black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prstClr val="black"/>
                </a:solidFill>
                <a:latin typeface="Noto Sans CJK TC Regular" pitchFamily="34" charset="-120"/>
                <a:ea typeface="Noto Sans CJK TC Regular" pitchFamily="34" charset="-120"/>
              </a:rPr>
              <a:t>以循環神經網路作為決策網路</a:t>
            </a:r>
            <a:endParaRPr lang="en-US" altLang="zh-TW" sz="3600" dirty="0">
              <a:solidFill>
                <a:prstClr val="black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prstClr val="black"/>
                </a:solidFill>
                <a:latin typeface="Noto Sans CJK TC Regular" pitchFamily="34" charset="-120"/>
                <a:ea typeface="Noto Sans CJK TC Regular" pitchFamily="34" charset="-120"/>
              </a:rPr>
              <a:t>音效平行播放</a:t>
            </a:r>
            <a:endParaRPr lang="en-US" altLang="zh-TW" sz="3600" dirty="0">
              <a:solidFill>
                <a:prstClr val="black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FBA1E5-82EF-46B2-97E0-FA1D6CA4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研究動機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9D500BE-3C2C-43F3-AFF3-06EB2D51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3"/>
          <a:stretch/>
        </p:blipFill>
        <p:spPr>
          <a:xfrm>
            <a:off x="4781308" y="887767"/>
            <a:ext cx="6167684" cy="3777448"/>
          </a:xfrm>
          <a:prstGeom prst="rect">
            <a:avLst/>
          </a:prstGeom>
        </p:spPr>
      </p:pic>
      <p:pic>
        <p:nvPicPr>
          <p:cNvPr id="3074" name="Picture 2" descr="台灣YouTube年度影片排行榜7大榜完整名單曝- Yahoo奇摩新聞">
            <a:extLst>
              <a:ext uri="{FF2B5EF4-FFF2-40B4-BE49-F238E27FC236}">
                <a16:creationId xmlns="" xmlns:a16="http://schemas.microsoft.com/office/drawing/2014/main" id="{713083B8-E164-4D68-936B-20EB23AD6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29029" r="13556" b="31969"/>
          <a:stretch/>
        </p:blipFill>
        <p:spPr bwMode="auto">
          <a:xfrm>
            <a:off x="1091954" y="1562962"/>
            <a:ext cx="3204838" cy="17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9802505-B8C2-4466-BBF5-435A6328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374" y="3148231"/>
            <a:ext cx="5263214" cy="31937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EB407D6-C012-434D-BED8-B7F5B4676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546" y="3444921"/>
            <a:ext cx="3723976" cy="26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3D7F704-E616-4EB5-94E9-F3294536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未來展望</a:t>
            </a:r>
          </a:p>
        </p:txBody>
      </p:sp>
      <p:pic>
        <p:nvPicPr>
          <p:cNvPr id="4" name="result_of_Screaming People (online-video-cutter.com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8675" y="2517080"/>
            <a:ext cx="6509982" cy="366186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78675" y="1719618"/>
            <a:ext cx="4230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prstClr val="black"/>
                </a:solidFill>
                <a:latin typeface="Noto Sans CJK TC Regular" pitchFamily="34" charset="-120"/>
                <a:ea typeface="Noto Sans CJK TC Regular" pitchFamily="34" charset="-120"/>
              </a:rPr>
              <a:t>新增音效屬性</a:t>
            </a:r>
            <a:endParaRPr lang="en-US" altLang="zh-TW" sz="3600" dirty="0">
              <a:solidFill>
                <a:prstClr val="black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15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EE9AAE-1F8E-4870-862D-5E1FAEEA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特別感謝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F68064-5EDA-4E6F-A571-908A06DD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  <a:cs typeface="+mn-lt"/>
              </a:rPr>
              <a:t>國立陽明大學腦科學研究所教授 陳麗芬教授 </a:t>
            </a:r>
            <a:endParaRPr lang="zh-TW" altLang="en-US" dirty="0">
              <a:latin typeface="Noto Sans CJK TC Regular" pitchFamily="34" charset="-120"/>
              <a:ea typeface="Noto Sans CJK TC Regular" pitchFamily="34" charset="-120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  <a:cs typeface="+mn-lt"/>
              </a:rPr>
              <a:t>國立陽明大學生醫資所博士班 蔡政霖學長 </a:t>
            </a:r>
            <a:endParaRPr lang="zh-TW" altLang="en-US" dirty="0">
              <a:latin typeface="Noto Sans CJK TC Regular" pitchFamily="34" charset="-120"/>
              <a:ea typeface="Noto Sans CJK TC Regular" pitchFamily="34" charset="-12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  <a:cs typeface="+mn-lt"/>
              </a:rPr>
              <a:t>鍾廄科學動畫繪圖坊 鍾介恆學長 </a:t>
            </a:r>
            <a:endParaRPr lang="zh-TW" altLang="en-US" dirty="0">
              <a:latin typeface="Noto Sans CJK TC Regular" pitchFamily="34" charset="-120"/>
              <a:ea typeface="Noto Sans CJK TC Regular" pitchFamily="34" charset="-12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  <a:cs typeface="+mn-lt"/>
              </a:rPr>
              <a:t>建國高中 林淑玲 </a:t>
            </a:r>
            <a:r>
              <a:rPr lang="zh-TW" altLang="en-US" dirty="0" smtClean="0">
                <a:latin typeface="Noto Sans CJK TC Regular" pitchFamily="34" charset="-120"/>
                <a:ea typeface="Noto Sans CJK TC Regular" pitchFamily="34" charset="-120"/>
                <a:cs typeface="+mn-lt"/>
              </a:rPr>
              <a:t>老師 </a:t>
            </a:r>
            <a:endParaRPr lang="zh-TW" dirty="0">
              <a:latin typeface="Noto Sans CJK TC Regular" pitchFamily="34" charset="-120"/>
              <a:ea typeface="Noto Sans CJK TC Regular" pitchFamily="34" charset="-12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514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3E5F7E1-60CD-4DB5-A351-895311D2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143"/>
          </a:xfrm>
        </p:spPr>
        <p:txBody>
          <a:bodyPr>
            <a:normAutofit/>
          </a:bodyPr>
          <a:lstStyle/>
          <a:p>
            <a:pPr algn="ctr"/>
            <a:r>
              <a:rPr lang="en-US" altLang="zh-TW" sz="10000" dirty="0" err="1">
                <a:latin typeface="Noto Sans CJK TC Regular" pitchFamily="34" charset="-120"/>
                <a:ea typeface="Noto Sans CJK TC Regular" pitchFamily="34" charset="-120"/>
              </a:rPr>
              <a:t>謝謝大家</a:t>
            </a:r>
            <a:endParaRPr lang="zh-TW" altLang="en-US" sz="10000" dirty="0" err="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0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5DD8E9B-D4FE-4B01-9CDB-1541D1CC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文獻探討</a:t>
            </a:r>
          </a:p>
        </p:txBody>
      </p:sp>
      <p:pic>
        <p:nvPicPr>
          <p:cNvPr id="3" name="圖片 4" descr="一張含有 螢幕擷取畫面, 鳥 的圖片&#10;&#10;描述是以非常高的可信度產生">
            <a:extLst>
              <a:ext uri="{FF2B5EF4-FFF2-40B4-BE49-F238E27FC236}">
                <a16:creationId xmlns="" xmlns:a16="http://schemas.microsoft.com/office/drawing/2014/main" id="{1E76D2A6-184F-48E7-91F4-134A6E1B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81" y="1708387"/>
            <a:ext cx="9083614" cy="39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1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5DD8E9B-D4FE-4B01-9CDB-1541D1CC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文獻探討</a:t>
            </a:r>
          </a:p>
        </p:txBody>
      </p:sp>
      <p:pic>
        <p:nvPicPr>
          <p:cNvPr id="4" name="圖片 4" descr="一張含有 文字, 地圖, 桌, 相片 的圖片&#10;&#10;描述是以非常高的可信度產生">
            <a:extLst>
              <a:ext uri="{FF2B5EF4-FFF2-40B4-BE49-F238E27FC236}">
                <a16:creationId xmlns="" xmlns:a16="http://schemas.microsoft.com/office/drawing/2014/main" id="{8630D426-D068-4F8D-9A0B-625CC95C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75" y="1520280"/>
            <a:ext cx="5331124" cy="51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F44057-54B0-4C15-BC10-CD9B2142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研究流程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7D46412-20E3-4B42-9708-9AC8DAE0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791329"/>
            <a:ext cx="10682378" cy="38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F44057-54B0-4C15-BC10-CD9B2142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演算法架構</a:t>
            </a:r>
          </a:p>
        </p:txBody>
      </p:sp>
      <p:pic>
        <p:nvPicPr>
          <p:cNvPr id="4" name="圖片 5" descr="一張含有 文字 的圖片&#10;&#10;描述是以非常高的可信度產生">
            <a:extLst>
              <a:ext uri="{FF2B5EF4-FFF2-40B4-BE49-F238E27FC236}">
                <a16:creationId xmlns="" xmlns:a16="http://schemas.microsoft.com/office/drawing/2014/main" id="{E3C55A03-37A9-43BE-B6F1-EBBB4931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4" y="1717179"/>
            <a:ext cx="10391954" cy="40713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856F9646-FACD-48F7-BE3D-F71271E3295E}"/>
              </a:ext>
            </a:extLst>
          </p:cNvPr>
          <p:cNvGrpSpPr/>
          <p:nvPr/>
        </p:nvGrpSpPr>
        <p:grpSpPr>
          <a:xfrm>
            <a:off x="3673056" y="1820713"/>
            <a:ext cx="2743200" cy="4197441"/>
            <a:chOff x="3673056" y="1820713"/>
            <a:chExt cx="2743200" cy="4197441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6F63086E-6D90-4E39-A385-3132E8BDAF0C}"/>
                </a:ext>
              </a:extLst>
            </p:cNvPr>
            <p:cNvSpPr/>
            <p:nvPr/>
          </p:nvSpPr>
          <p:spPr>
            <a:xfrm>
              <a:off x="4157033" y="1820713"/>
              <a:ext cx="1782791" cy="36662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23F8F677-B6E9-4644-9D9F-4BC8C6D0B97B}"/>
                </a:ext>
              </a:extLst>
            </p:cNvPr>
            <p:cNvSpPr txBox="1"/>
            <p:nvPr/>
          </p:nvSpPr>
          <p:spPr>
            <a:xfrm>
              <a:off x="3673056" y="5556489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2400">
                  <a:solidFill>
                    <a:prstClr val="black"/>
                  </a:solidFill>
                </a:rPr>
                <a:t>人工智慧</a:t>
              </a:r>
              <a:endParaRPr lang="zh-TW" altLang="en-US" sz="2400">
                <a:solidFill>
                  <a:prstClr val="black"/>
                </a:solidFill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7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F44057-54B0-4C15-BC10-CD9B2142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57" y="2760453"/>
            <a:ext cx="9214104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latin typeface="Noto Sans CJK TC Regular" pitchFamily="34" charset="-120"/>
                <a:ea typeface="Noto Sans CJK TC Regular" pitchFamily="34" charset="-120"/>
                <a:cs typeface="Calibri Light"/>
              </a:rPr>
              <a:t>圖片分類器</a:t>
            </a:r>
          </a:p>
        </p:txBody>
      </p:sp>
    </p:spTree>
    <p:extLst>
      <p:ext uri="{BB962C8B-B14F-4D97-AF65-F5344CB8AC3E}">
        <p14:creationId xmlns:p14="http://schemas.microsoft.com/office/powerpoint/2010/main" val="372822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FD687BD-CC81-4679-BEE2-085A0849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訓練資料集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AE4F5F7-EE22-42DF-A76A-C5CAF3E4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26" y="2633156"/>
            <a:ext cx="6144674" cy="38597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BBFABAD-E0EA-4826-A561-7744ECD9E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1" t="4918" r="1621" b="3971"/>
          <a:stretch/>
        </p:blipFill>
        <p:spPr>
          <a:xfrm>
            <a:off x="736497" y="4103083"/>
            <a:ext cx="4334710" cy="23943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70E42B9-01DC-4B74-96F7-02A6F4370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" t="3804" r="50166" b="5455"/>
          <a:stretch/>
        </p:blipFill>
        <p:spPr>
          <a:xfrm>
            <a:off x="736352" y="1529945"/>
            <a:ext cx="4345503" cy="24025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8A0000AD-52CB-4D5C-8FDE-DC740613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925" y="1429304"/>
            <a:ext cx="6144673" cy="9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E5E644-5803-49E5-9C02-AFC52BEB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Noto Sans CJK TC Regular" pitchFamily="34" charset="-120"/>
                <a:ea typeface="Noto Sans CJK TC Regular" pitchFamily="34" charset="-120"/>
              </a:rPr>
              <a:t>ResNet</a:t>
            </a:r>
            <a:endParaRPr lang="zh-TW" altLang="en-US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FDBD347-5095-4BE1-93FE-AE1A5CBCE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4" b="3003"/>
          <a:stretch/>
        </p:blipFill>
        <p:spPr>
          <a:xfrm>
            <a:off x="1010798" y="1591619"/>
            <a:ext cx="10156027" cy="44268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2687" y="1646212"/>
            <a:ext cx="9852818" cy="1520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200</Words>
  <Application>Microsoft Office PowerPoint</Application>
  <PresentationFormat>寬螢幕</PresentationFormat>
  <Paragraphs>37</Paragraphs>
  <Slides>22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Noto Sans CJK TC Light</vt:lpstr>
      <vt:lpstr>Noto Sans CJK TC Regular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14_Office 佈景主題</vt:lpstr>
      <vt:lpstr>1_Office 佈景主題</vt:lpstr>
      <vt:lpstr>PowerPoint 簡報</vt:lpstr>
      <vt:lpstr>研究動機</vt:lpstr>
      <vt:lpstr>文獻探討</vt:lpstr>
      <vt:lpstr>文獻探討</vt:lpstr>
      <vt:lpstr>研究流程</vt:lpstr>
      <vt:lpstr>演算法架構</vt:lpstr>
      <vt:lpstr>圖片分類器</vt:lpstr>
      <vt:lpstr>訓練資料集</vt:lpstr>
      <vt:lpstr>ResNet</vt:lpstr>
      <vt:lpstr>訓練結果</vt:lpstr>
      <vt:lpstr>混淆矩陣</vt:lpstr>
      <vt:lpstr>模型標記範例</vt:lpstr>
      <vt:lpstr>模型標記範例</vt:lpstr>
      <vt:lpstr>模型檢討與修正</vt:lpstr>
      <vt:lpstr>遷移學習</vt:lpstr>
      <vt:lpstr>訓練結果</vt:lpstr>
      <vt:lpstr>討論模型表現</vt:lpstr>
      <vt:lpstr>成果</vt:lpstr>
      <vt:lpstr>未來展望</vt:lpstr>
      <vt:lpstr>未來展望</vt:lpstr>
      <vt:lpstr>特別感謝</vt:lpstr>
      <vt:lpstr>謝謝大家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4</cp:revision>
  <dcterms:created xsi:type="dcterms:W3CDTF">2020-06-15T08:06:40Z</dcterms:created>
  <dcterms:modified xsi:type="dcterms:W3CDTF">2020-06-15T08:10:28Z</dcterms:modified>
</cp:coreProperties>
</file>